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56" r:id="rId3"/>
    <p:sldId id="279" r:id="rId4"/>
    <p:sldId id="257" r:id="rId5"/>
    <p:sldId id="273" r:id="rId6"/>
    <p:sldId id="274" r:id="rId7"/>
    <p:sldId id="261" r:id="rId8"/>
    <p:sldId id="283" r:id="rId9"/>
    <p:sldId id="285" r:id="rId10"/>
    <p:sldId id="286" r:id="rId11"/>
    <p:sldId id="281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ncwu.fanya.chaoxing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sdnu.fanya.chaoxing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d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-52437" y="301841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特殊时期在线教学服务指南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5088" y="1489194"/>
            <a:ext cx="11150600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年伊始的这场突如其来的疫情牵动了全国人民的心，医护人员夜以继日地奋战在救治工作第一线，已有多所高校发布了推迟开学的公告。为减少疫情对我校师生教学、学习、生活的影响，我们提出此预案，充分利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我校的校内教学平台（华水学堂）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不开学、先开课，尽量保证教学工作的正常开展，共同打好这场“抗疫战”！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在疫情期间，超星泛雅网络教学平台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（华水学堂）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将为全校师生提供在线教学服务，包括线上教学（学习、答疑、作业、测验等）、速课（微视频）录制、同步课堂、直播教学和相关技术服务，旨在利用电脑、手机、网络等现有设备开展教学活动。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华水学堂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包含电脑端（网址：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  <a:hlinkClick r:id="rId2"/>
              </a:rPr>
              <a:t>http://ncwu.fanya.chaoxing.com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）和手机端（学习通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）两部分，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电脑端和手机端可自动实现资源、数据、功能同步，有效保证师生使用习惯的一致性。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华水学堂已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无缝对接超星电子图书、电子期刊、学术视频等平台资源，为教师备课、学生拓展学习提供资源支撑。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2641" y="892775"/>
            <a:ext cx="10968990" cy="16756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教师课程页面选择课程的教学班，点击下方的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“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+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” 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，点击“直播”后可进行直播教学。直播教学结束后，教师可自主选择是否允许学生“回看”，若教师希望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直播记录成绩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，需在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成绩权重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中设置直播观看分钟数及所占权重，目前仅在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课程章节中添加的直播会记录观看成绩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。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/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​学生在学习通中可以直接看到教师的直播视频，如果教师选择“允许回看”，学生可以选择方便的时间观看。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线上教学方式四：直播教学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6" y="2726962"/>
            <a:ext cx="2034982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61" y="2729354"/>
            <a:ext cx="1976783" cy="3638303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76" y="2726961"/>
            <a:ext cx="1953229" cy="3635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41" y="2730307"/>
            <a:ext cx="2043941" cy="3628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62" y="2726962"/>
            <a:ext cx="1977594" cy="3643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8115" y="1158240"/>
            <a:ext cx="937450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  <a:cs typeface="+mj-ea"/>
              </a:rPr>
              <a:t>如您在使用中如遇到技术问题，可通过以下方式寻求支持：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1</a:t>
            </a:r>
            <a:r>
              <a:rPr lang="zh-CN" altLang="en-US" dirty="0">
                <a:latin typeface="+mj-ea"/>
                <a:ea typeface="+mj-ea"/>
                <a:cs typeface="+mj-ea"/>
              </a:rPr>
              <a:t>、加入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QQ</a:t>
            </a:r>
            <a:r>
              <a:rPr lang="zh-CN" altLang="en-US" dirty="0">
                <a:latin typeface="+mj-ea"/>
                <a:ea typeface="+mj-ea"/>
                <a:cs typeface="+mj-ea"/>
                <a:sym typeface="+mn-ea"/>
              </a:rPr>
              <a:t>群</a:t>
            </a:r>
            <a:r>
              <a:rPr lang="zh-CN" altLang="en-US" dirty="0">
                <a:latin typeface="+mj-ea"/>
                <a:ea typeface="+mj-ea"/>
                <a:cs typeface="+mj-ea"/>
              </a:rPr>
              <a:t>咨询：群名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lang="zh-CN" altLang="en-US" dirty="0">
                <a:latin typeface="+mj-ea"/>
                <a:ea typeface="+mj-ea"/>
                <a:cs typeface="+mj-ea"/>
                <a:sym typeface="+mn-ea"/>
              </a:rPr>
              <a:t>华水学堂网络课堂</a:t>
            </a:r>
            <a:r>
              <a:rPr lang="en-US" altLang="zh-CN" dirty="0">
                <a:latin typeface="+mj-ea"/>
                <a:ea typeface="+mj-ea"/>
                <a:cs typeface="+mj-ea"/>
                <a:sym typeface="+mn-ea"/>
              </a:rPr>
              <a:t>”</a:t>
            </a:r>
            <a:r>
              <a:rPr lang="zh-CN" altLang="en-US" dirty="0">
                <a:latin typeface="+mj-ea"/>
                <a:ea typeface="+mj-ea"/>
                <a:cs typeface="+mj-ea"/>
              </a:rPr>
              <a:t>，群号：</a:t>
            </a:r>
            <a:r>
              <a:rPr lang="en-US" altLang="zh-CN" dirty="0">
                <a:latin typeface="+mj-ea"/>
                <a:ea typeface="+mj-ea"/>
                <a:cs typeface="+mj-ea"/>
              </a:rPr>
              <a:t>158688487</a:t>
            </a:r>
            <a:r>
              <a:rPr lang="zh-CN" altLang="en-US" dirty="0">
                <a:latin typeface="+mj-ea"/>
                <a:ea typeface="+mj-ea"/>
                <a:cs typeface="+mj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  <a:cs typeface="+mj-ea"/>
              </a:rPr>
              <a:t>2</a:t>
            </a:r>
            <a:r>
              <a:rPr lang="zh-CN" altLang="en-US" dirty="0">
                <a:latin typeface="+mj-ea"/>
                <a:ea typeface="+mj-ea"/>
                <a:cs typeface="+mj-ea"/>
              </a:rPr>
              <a:t>、个人</a:t>
            </a:r>
            <a:r>
              <a:rPr lang="en-US" altLang="zh-CN" dirty="0">
                <a:latin typeface="+mj-ea"/>
                <a:ea typeface="+mj-ea"/>
                <a:cs typeface="+mj-ea"/>
              </a:rPr>
              <a:t>QQ</a:t>
            </a:r>
            <a:r>
              <a:rPr lang="zh-CN" altLang="en-US" dirty="0">
                <a:latin typeface="+mj-ea"/>
                <a:ea typeface="+mj-ea"/>
                <a:cs typeface="+mj-ea"/>
              </a:rPr>
              <a:t>咨询：张老师：</a:t>
            </a:r>
            <a:r>
              <a:rPr lang="en-US" altLang="zh-CN" dirty="0">
                <a:latin typeface="+mj-ea"/>
                <a:ea typeface="+mj-ea"/>
                <a:cs typeface="+mj-ea"/>
              </a:rPr>
              <a:t>228812745</a:t>
            </a:r>
            <a:r>
              <a:rPr lang="zh-CN" altLang="en-US" dirty="0">
                <a:latin typeface="+mj-ea"/>
                <a:ea typeface="+mj-ea"/>
                <a:cs typeface="+mj-ea"/>
              </a:rPr>
              <a:t>；</a:t>
            </a:r>
            <a:r>
              <a:rPr lang="zh-CN" altLang="en-US" dirty="0">
                <a:latin typeface="+mj-ea"/>
                <a:cs typeface="+mj-ea"/>
              </a:rPr>
              <a:t>蒋老师：</a:t>
            </a:r>
            <a:r>
              <a:rPr lang="en-US" altLang="zh-CN" dirty="0">
                <a:latin typeface="+mj-ea"/>
                <a:cs typeface="+mj-ea"/>
              </a:rPr>
              <a:t>272263620</a:t>
            </a:r>
            <a:r>
              <a:rPr lang="zh-CN" altLang="en-US" dirty="0">
                <a:latin typeface="+mj-ea"/>
                <a:cs typeface="+mj-ea"/>
              </a:rPr>
              <a:t>；</a:t>
            </a:r>
            <a:r>
              <a:rPr lang="zh-CN" altLang="en-US" dirty="0">
                <a:latin typeface="+mj-ea"/>
                <a:ea typeface="+mj-ea"/>
                <a:cs typeface="+mj-ea"/>
              </a:rPr>
              <a:t>郑老师：</a:t>
            </a:r>
            <a:r>
              <a:rPr lang="en-US" altLang="zh-CN" dirty="0">
                <a:latin typeface="+mj-ea"/>
                <a:ea typeface="+mj-ea"/>
                <a:cs typeface="+mj-ea"/>
              </a:rPr>
              <a:t>853314104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050" y="2966720"/>
            <a:ext cx="121932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华北水利水电大学网络教学平台（华水学堂）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为特殊时期在线教学提供支持！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4335" y="974725"/>
            <a:ext cx="99117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电脑端访问网址：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  <a:hlinkClick r:id="rId4"/>
              </a:rPr>
              <a:t>http://ncwu.fanya.chaoxing.com</a:t>
            </a: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初次登录方式：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点击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按钮，输入账号（教师工号）和初始密码（123456）登录。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登录后请绑定手机号并修改密码。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20075" y="3601720"/>
            <a:ext cx="3723640" cy="2199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如果已在学习通登录并绑定工号，登录密码为修改后的密码，支持工号、手机号两种登录方式。</a:t>
            </a:r>
          </a:p>
        </p:txBody>
      </p:sp>
      <p:pic>
        <p:nvPicPr>
          <p:cNvPr id="2" name="图片 1" descr="1580614098(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11430" y="3601720"/>
            <a:ext cx="4000500" cy="2283460"/>
          </a:xfrm>
          <a:prstGeom prst="rect">
            <a:avLst/>
          </a:prstGeom>
        </p:spPr>
      </p:pic>
      <p:pic>
        <p:nvPicPr>
          <p:cNvPr id="4" name="图片 3" descr="2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9070" y="3601720"/>
            <a:ext cx="4230370" cy="2200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初次登录者：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页面，选择“新用户注册”，输入手机号获取验证码并设置自己的密码，然后填写学校名称、输入自己的学号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/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工号、姓名进行信息验证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（注意：信息验证一定不可跳过，学校名称若是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华北水利水电大学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，必须写全称，不能使用简写或具体到学院）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010" y="3322320"/>
            <a:ext cx="2178685" cy="351091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5735" y="332232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350" y="3322320"/>
            <a:ext cx="215836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0" name="文本框 19"/>
          <p:cNvSpPr txBox="1"/>
          <p:nvPr/>
        </p:nvSpPr>
        <p:spPr>
          <a:xfrm>
            <a:off x="336550" y="2503170"/>
            <a:ext cx="10564495" cy="460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396480" y="3322320"/>
            <a:ext cx="2110740" cy="3526155"/>
            <a:chOff x="7396480" y="3322320"/>
            <a:chExt cx="2110740" cy="352615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6480" y="3322320"/>
              <a:ext cx="2110740" cy="3526155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4" name="文本框 3"/>
            <p:cNvSpPr txBox="1"/>
            <p:nvPr/>
          </p:nvSpPr>
          <p:spPr>
            <a:xfrm>
              <a:off x="7516901" y="3845795"/>
              <a:ext cx="13984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山东师范大学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820275" y="3322320"/>
            <a:ext cx="2214245" cy="3494405"/>
            <a:chOff x="9820275" y="3322320"/>
            <a:chExt cx="2214245" cy="349440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20275" y="3322320"/>
              <a:ext cx="2214245" cy="3494405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19" name="文本框 18"/>
            <p:cNvSpPr txBox="1"/>
            <p:nvPr/>
          </p:nvSpPr>
          <p:spPr>
            <a:xfrm>
              <a:off x="9921683" y="4254451"/>
              <a:ext cx="13984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山东师范大学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631680" y="6346306"/>
            <a:ext cx="2580005" cy="368300"/>
          </a:xfrm>
          <a:prstGeom prst="rect">
            <a:avLst/>
          </a:prstGeom>
          <a:solidFill>
            <a:srgbClr val="139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31680" y="5838604"/>
            <a:ext cx="2580005" cy="368300"/>
          </a:xfrm>
          <a:prstGeom prst="rect">
            <a:avLst/>
          </a:prstGeom>
          <a:solidFill>
            <a:srgbClr val="139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929005"/>
            <a:ext cx="11475720" cy="131572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教师登录后进入自己的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教学空间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，可将课程相关资料上传至云盘，支持视频、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FDF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、图片、表格、音频等多种资源类型，并可建立文件夹进行分类管理。建设初期，建议老师至少先完成授课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的上传。如果希望建设一门完整的课程，可参照详细版使用手册。</a:t>
            </a:r>
          </a:p>
        </p:txBody>
      </p:sp>
      <p:pic>
        <p:nvPicPr>
          <p:cNvPr id="101" name="图片 3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t="3785"/>
          <a:stretch>
            <a:fillRect/>
          </a:stretch>
        </p:blipFill>
        <p:spPr>
          <a:xfrm>
            <a:off x="5661192" y="2873375"/>
            <a:ext cx="5963561" cy="30295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上传资料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7515" y="2315210"/>
            <a:ext cx="1026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电脑端的云盘和学习通的云盘互通，在学习通中可直接调取电脑端上传的资源。</a:t>
            </a:r>
          </a:p>
        </p:txBody>
      </p:sp>
      <p:pic>
        <p:nvPicPr>
          <p:cNvPr id="3" name="图片 2" descr="1580614098(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6740" y="2873375"/>
            <a:ext cx="5074285" cy="31184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5149"/>
          <a:stretch>
            <a:fillRect/>
          </a:stretch>
        </p:blipFill>
        <p:spPr>
          <a:xfrm>
            <a:off x="272900" y="2191237"/>
            <a:ext cx="4065375" cy="219519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130" y="2191237"/>
            <a:ext cx="3688715" cy="21951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855" y="4481039"/>
            <a:ext cx="3903980" cy="2232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245" y="4481039"/>
            <a:ext cx="3766185" cy="2277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660" y="837982"/>
            <a:ext cx="11257280" cy="12350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建立教学班前，我们需要先建设一门课程。电脑端和学习通均支持课程建设。电脑端点击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页面的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“+”,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输入课程名称，选课程封面，生成课程单元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即可完成课程框架的搭建。同时学习通中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模块就会出现老师建设的这门课程。</a:t>
            </a:r>
          </a:p>
        </p:txBody>
      </p:sp>
      <p:sp>
        <p:nvSpPr>
          <p:cNvPr id="2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24955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建立教学班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760" y="309880"/>
            <a:ext cx="11563350" cy="158623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打开该课程的“管理”模块，点击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班级管理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，可在默认班级或新建班级中添加学生。每门课程支持建设多个平行教学班。</a:t>
            </a:r>
            <a:b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如果教学班由一个或多个行政班组成，可点击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添加学生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从学生库中按学院、专业、班级代码直接批量添加。</a:t>
            </a:r>
            <a:b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如果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教学班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不是由行政班组成，可采用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批量导入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的方式，使用系统中提供的模板添加学生名单。</a:t>
            </a:r>
            <a:b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加入教学班的学生其学习通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模块中就会出现老师的这门课程。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8760" y="2877185"/>
            <a:ext cx="4828540" cy="272097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176530" y="2044700"/>
            <a:ext cx="12136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为保持学生信息的完整性和准确性，建议老师上课前提前建立教学班，上课时无需学生通过扫码加入班级。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239385" y="2706370"/>
            <a:ext cx="6618605" cy="3062605"/>
            <a:chOff x="5239385" y="2706370"/>
            <a:chExt cx="6618605" cy="306260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9385" y="2706370"/>
              <a:ext cx="6618605" cy="3062605"/>
            </a:xfrm>
            <a:prstGeom prst="rect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</p:pic>
        <p:sp>
          <p:nvSpPr>
            <p:cNvPr id="6" name="矩形 5"/>
            <p:cNvSpPr/>
            <p:nvPr/>
          </p:nvSpPr>
          <p:spPr>
            <a:xfrm>
              <a:off x="7429500" y="4061012"/>
              <a:ext cx="578224" cy="652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9141721" y="4061012"/>
              <a:ext cx="578224" cy="652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适用于已有完善教学资源（尤其是教学视频）的课程，例如已建设完成的慕课课程。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教师可在线发布学习任务、学习要求、作业、测验等，并可在线提供答疑，可实时查看统计，知晓学生学习动态。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线上教学方式一：线上教学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5" y="2862949"/>
            <a:ext cx="5627455" cy="3151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42" y="2862949"/>
            <a:ext cx="5335571" cy="3127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59155"/>
            <a:ext cx="10968990" cy="16554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适用于希望快速自主建设教学视频的课程。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教师可选择“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ppt+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录音”，将所需讲的内容录制为速课（微视频），速课录制完成，相当于做好了教学视频。</a:t>
            </a:r>
            <a:b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教师课程页面打开“教案”，选择需要讲解的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PPT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，在右下角“更多”中找到“录制速课”点开即可开始录制，录制结束后可选择保存至云盘，然后上传到课程章节中供学生在线学习。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线上教学方式二：速课（微视频）录制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1" y="2622549"/>
            <a:ext cx="2034982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98" y="2624939"/>
            <a:ext cx="1976783" cy="3638303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15" y="2622549"/>
            <a:ext cx="1965161" cy="3643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69" y="2609178"/>
            <a:ext cx="2000123" cy="3643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65" y="2609178"/>
            <a:ext cx="2042602" cy="36430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59155"/>
            <a:ext cx="10968990" cy="13798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教师课程页面打开“教案”，选择需要讲解的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PPT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，在右下角“更多”中找到“同步课堂”，点开后可显示学生手机端和电脑端的观看方式。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/>
            </a:r>
            <a:b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​学生在学习通输入邀请码，或在电脑端打开网址，即可听到教师的授课，学生手机或电脑上会同步看到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线上教学方式三：同步课堂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2" y="2622549"/>
            <a:ext cx="2034982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95" y="2624939"/>
            <a:ext cx="1976783" cy="3638303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20" y="2622548"/>
            <a:ext cx="1965161" cy="3643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504" y="2622548"/>
            <a:ext cx="2038252" cy="36430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464,&quot;width&quot;:586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78262380"/>
  <p:tag name="KSO_WM_UNIT_PLACING_PICTURE_USER_VIEWPORT" val="{&quot;height&quot;:6759,&quot;width&quot;:1584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72,&quot;width&quot;:307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771,&quot;width&quot;:9391.434645669291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74287908"/>
  <p:tag name="KSO_WM_UNIT_PLACING_PICTURE_USER_VIEWPORT" val="{&quot;height&quot;:6759,&quot;width&quot;:1584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967</Words>
  <Application>Microsoft Office PowerPoint</Application>
  <PresentationFormat>宽屏</PresentationFormat>
  <Paragraphs>49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黑体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手机上下载并安装学习通APP： 扫描右方二维码或在手机应用市场中搜索“学习通”进行下载。</vt:lpstr>
      <vt:lpstr>教师登录后进入自己的“教学空间”，可将课程相关资料上传至云盘，支持视频、PPT、WORD、FDF、图片、表格、音频等多种资源类型，并可建立文件夹进行分类管理。建设初期，建议老师至少先完成授课PPT的上传。如果希望建设一门完整的课程，可参照详细版使用手册。</vt:lpstr>
      <vt:lpstr>建立教学班前，我们需要先建设一门课程。电脑端和学习通均支持课程建设。电脑端点击“课程”页面的“+”,输入课程名称，选课程封面，生成课程单元,即可完成课程框架的搭建。同时学习通中“课程”模块就会出现老师建设的这门课程。</vt:lpstr>
      <vt:lpstr>打开该课程的“管理”模块，点击“班级管理”，可在默认班级或新建班级中添加学生。每门课程支持建设多个平行教学班。 如果教学班由一个或多个行政班组成，可点击“添加学生”从学生库中按学院、专业、班级代码直接批量添加。 如果教学班不是由行政班组成，可采用“批量导入”的方式，使用系统中提供的模板添加学生名单。 加入教学班的学生其学习通“课程”模块中就会出现老师的这门课程。</vt:lpstr>
      <vt:lpstr>适用于已有完善教学资源（尤其是教学视频）的课程，例如已建设完成的慕课课程。 教师可在线发布学习任务、学习要求、作业、测验等，并可在线提供答疑，可实时查看统计，知晓学生学习动态。</vt:lpstr>
      <vt:lpstr>适用于希望快速自主建设教学视频的课程。 教师可选择“ppt+录音”，将所需讲的内容录制为速课（微视频），速课录制完成，相当于做好了教学视频。 教师课程页面打开“教案”，选择需要讲解的PPT，在右下角“更多”中找到“录制速课”点开即可开始录制，录制结束后可选择保存至云盘，然后上传到课程章节中供学生在线学习。</vt:lpstr>
      <vt:lpstr>教师课程页面打开“教案”，选择需要讲解的PPT，在右下角“更多”中找到“同步课堂”，点开后可显示学生手机端和电脑端的观看方式。 ​学生在学习通输入邀请码，或在电脑端打开网址，即可听到教师的授课，学生手机或电脑上会同步看到ppt。</vt:lpstr>
      <vt:lpstr>教师课程页面选择课程的教学班，点击下方的“+” ，点击“直播”后可进行直播教学。直播教学结束后，教师可自主选择是否允许学生“回看”，若教师希望直播记录成绩，需在成绩权重中设置直播观看分钟数及所占权重，目前仅在课程章节中添加的直播会记录观看成绩。 ​学生在学习通中可以直接看到教师的直播视频，如果教师选择“允许回看”，学生可以选择方便的时间观看。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王峰</cp:lastModifiedBy>
  <cp:revision>88</cp:revision>
  <dcterms:created xsi:type="dcterms:W3CDTF">2019-11-05T05:20:00Z</dcterms:created>
  <dcterms:modified xsi:type="dcterms:W3CDTF">2020-02-02T03:54:12Z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